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4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5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6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7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8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338" r:id="rId6"/>
    <p:sldMasterId id="2147484351" r:id="rId7"/>
  </p:sldMasterIdLst>
  <p:notesMasterIdLst>
    <p:notesMasterId r:id="rId70"/>
  </p:notesMasterIdLst>
  <p:handoutMasterIdLst>
    <p:handoutMasterId r:id="rId71"/>
  </p:handoutMasterIdLst>
  <p:sldIdLst>
    <p:sldId id="1498" r:id="rId8"/>
    <p:sldId id="674" r:id="rId9"/>
    <p:sldId id="711" r:id="rId10"/>
    <p:sldId id="716" r:id="rId11"/>
    <p:sldId id="4425" r:id="rId12"/>
    <p:sldId id="4426" r:id="rId13"/>
    <p:sldId id="4427" r:id="rId14"/>
    <p:sldId id="4428" r:id="rId15"/>
    <p:sldId id="4429" r:id="rId16"/>
    <p:sldId id="4430" r:id="rId17"/>
    <p:sldId id="4431" r:id="rId18"/>
    <p:sldId id="4432" r:id="rId19"/>
    <p:sldId id="4433" r:id="rId20"/>
    <p:sldId id="4434" r:id="rId21"/>
    <p:sldId id="4435" r:id="rId22"/>
    <p:sldId id="4436" r:id="rId23"/>
    <p:sldId id="4437" r:id="rId24"/>
    <p:sldId id="4438" r:id="rId25"/>
    <p:sldId id="4439" r:id="rId26"/>
    <p:sldId id="4440" r:id="rId27"/>
    <p:sldId id="4441" r:id="rId28"/>
    <p:sldId id="760" r:id="rId29"/>
    <p:sldId id="761" r:id="rId30"/>
    <p:sldId id="762" r:id="rId31"/>
    <p:sldId id="763" r:id="rId32"/>
    <p:sldId id="764" r:id="rId33"/>
    <p:sldId id="789" r:id="rId34"/>
    <p:sldId id="4452" r:id="rId35"/>
    <p:sldId id="790" r:id="rId36"/>
    <p:sldId id="791" r:id="rId37"/>
    <p:sldId id="792" r:id="rId38"/>
    <p:sldId id="793" r:id="rId39"/>
    <p:sldId id="4455" r:id="rId40"/>
    <p:sldId id="795" r:id="rId41"/>
    <p:sldId id="2866" r:id="rId42"/>
    <p:sldId id="2869" r:id="rId43"/>
    <p:sldId id="2870" r:id="rId44"/>
    <p:sldId id="2871" r:id="rId45"/>
    <p:sldId id="2872" r:id="rId46"/>
    <p:sldId id="2873" r:id="rId47"/>
    <p:sldId id="4477" r:id="rId48"/>
    <p:sldId id="4450" r:id="rId49"/>
    <p:sldId id="4456" r:id="rId50"/>
    <p:sldId id="4457" r:id="rId51"/>
    <p:sldId id="4458" r:id="rId52"/>
    <p:sldId id="4459" r:id="rId53"/>
    <p:sldId id="4460" r:id="rId54"/>
    <p:sldId id="4461" r:id="rId55"/>
    <p:sldId id="4462" r:id="rId56"/>
    <p:sldId id="4463" r:id="rId57"/>
    <p:sldId id="4464" r:id="rId58"/>
    <p:sldId id="4465" r:id="rId59"/>
    <p:sldId id="4466" r:id="rId60"/>
    <p:sldId id="4467" r:id="rId61"/>
    <p:sldId id="4468" r:id="rId62"/>
    <p:sldId id="4469" r:id="rId63"/>
    <p:sldId id="4470" r:id="rId64"/>
    <p:sldId id="4471" r:id="rId65"/>
    <p:sldId id="4472" r:id="rId66"/>
    <p:sldId id="4473" r:id="rId67"/>
    <p:sldId id="4474" r:id="rId68"/>
    <p:sldId id="4475" r:id="rId6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8"/>
    <p:restoredTop sz="93750"/>
  </p:normalViewPr>
  <p:slideViewPr>
    <p:cSldViewPr>
      <p:cViewPr varScale="1">
        <p:scale>
          <a:sx n="87" d="100"/>
          <a:sy n="87" d="100"/>
        </p:scale>
        <p:origin x="8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4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" Type="http://schemas.openxmlformats.org/officeDocument/2006/relationships/slideMaster" Target="slideMasters/slideMaster7.xml"/><Relationship Id="rId7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5/10/19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82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4C252-306E-224C-8B2A-E6667D8E67C9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327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4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4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1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4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74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692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7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422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6CC43C-5C89-324A-B95C-0A31F94252D9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Slide Image Placeholder 1">
            <a:extLst>
              <a:ext uri="{FF2B5EF4-FFF2-40B4-BE49-F238E27FC236}">
                <a16:creationId xmlns:a16="http://schemas.microsoft.com/office/drawing/2014/main" id="{6489FE02-8C36-C546-A801-E281BF10E7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1666" name="Notes Placeholder 2">
            <a:extLst>
              <a:ext uri="{FF2B5EF4-FFF2-40B4-BE49-F238E27FC236}">
                <a16:creationId xmlns:a16="http://schemas.microsoft.com/office/drawing/2014/main" id="{BBE8A9E4-9F24-B046-AD6F-8D6ECA7C81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1667" name="Slide Number Placeholder 3">
            <a:extLst>
              <a:ext uri="{FF2B5EF4-FFF2-40B4-BE49-F238E27FC236}">
                <a16:creationId xmlns:a16="http://schemas.microsoft.com/office/drawing/2014/main" id="{79AA5862-F58D-2542-AA2F-E31CD4BD3B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E2E99F8-86B3-0748-BFEC-8E71EC322606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>
            <a:extLst>
              <a:ext uri="{FF2B5EF4-FFF2-40B4-BE49-F238E27FC236}">
                <a16:creationId xmlns:a16="http://schemas.microsoft.com/office/drawing/2014/main" id="{A75D7540-965C-E946-94FC-7EA2412F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B95770-E74D-3C40-B77A-829F3A679D7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6CCC05AD-DBB6-6D42-BC06-9F902698E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FA67EF9A-679D-3146-BF38-9EDC49E2F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2315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79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5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8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86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32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83FCC61-4B87-AB4C-8CFF-885FAAC81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7524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E726A-E58B-F348-AFE8-8E758D918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71245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B8120-7BE8-1646-82F1-87D6D6593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59479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98457-F2AF-5642-8568-B194DCD11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78677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EC3EF-F419-4C4A-80EB-49D8207AEA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96743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B5F6E-C0B7-6A47-A6C5-C921A6B45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812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B7EBA-2110-394E-909B-C314EBAE9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54175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B401-FF74-F249-AECE-D27786BDF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6713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ACA92-08C4-574F-92B6-F6E2D1FD5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18266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2DBB-60A4-A549-94D6-E89D51F1F9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445031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86BC7-1C5A-4343-9502-58A4CA5A5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95611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1F7F5-D84C-3749-9543-62E47283D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69756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AED6-79BC-4446-BC9E-2F1AC7B38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1083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525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335" r:id="rId13"/>
    <p:sldLayoutId id="2147484336" r:id="rId14"/>
    <p:sldLayoutId id="2147484337" r:id="rId1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EE9C8B-C204-4343-ACCD-1281F13431D5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8919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5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17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3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4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7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9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29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3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2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3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2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3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23a: More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17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Title 1">
            <a:extLst>
              <a:ext uri="{FF2B5EF4-FFF2-40B4-BE49-F238E27FC236}">
                <a16:creationId xmlns:a16="http://schemas.microsoft.com/office/drawing/2014/main" id="{DDD0B9D8-591E-B746-A2D8-571ACD6182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vs. Data Caches</a:t>
            </a:r>
          </a:p>
        </p:txBody>
      </p:sp>
      <p:sp>
        <p:nvSpPr>
          <p:cNvPr id="37890" name="Content Placeholder 2">
            <a:extLst>
              <a:ext uri="{FF2B5EF4-FFF2-40B4-BE49-F238E27FC236}">
                <a16:creationId xmlns:a16="http://schemas.microsoft.com/office/drawing/2014/main" id="{AD5849C4-EF68-9C48-8147-82A0153671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Separate or Unified?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Pros and Cons of Unified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Dynamic sharing of cache space: no overprovisioning that might happen with static partitioning (i.e., separate I and D caches)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Instructions and data can thrash each other (i.e., no guaranteed space for either)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I and D are accessed in different places in the pipeline. Where do we place the unified cache for fast access?</a:t>
            </a: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First level caches are almost always split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Mainly for the last reason above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Higher level caches are almost always unified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2451" name="Slide Number Placeholder 3">
            <a:extLst>
              <a:ext uri="{FF2B5EF4-FFF2-40B4-BE49-F238E27FC236}">
                <a16:creationId xmlns:a16="http://schemas.microsoft.com/office/drawing/2014/main" id="{52F6C29F-8F36-0846-94B3-7FDCC15F80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A6B37B6-573C-B040-97F4-B42C7ECDA57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Title 1">
            <a:extLst>
              <a:ext uri="{FF2B5EF4-FFF2-40B4-BE49-F238E27FC236}">
                <a16:creationId xmlns:a16="http://schemas.microsoft.com/office/drawing/2014/main" id="{087C6547-ACEF-C146-9355-9054D05A9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Multi-level Caching in a Pipelined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513A7-41E6-A343-86B8-EBC1796484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First-level caches (instruction and data)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Decisions very much affected by cycle time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Small, lower associativity; latency is critical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in parallel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Second-level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Decisions need to balance hit rate and access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Usually large and highly associative; latency not as important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serially</a:t>
            </a:r>
          </a:p>
          <a:p>
            <a:pPr lvl="1"/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Serial vs. Parallel access of levels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Serial: Second level cache accessed only if first-level misses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Second level does not see the same accesses as the first</a:t>
            </a:r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pPr lvl="2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First level acts as a filter (filters some temporal and spatial locality)</a:t>
            </a:r>
          </a:p>
          <a:p>
            <a:pPr lvl="2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Management policies are therefore different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3475" name="Slide Number Placeholder 3">
            <a:extLst>
              <a:ext uri="{FF2B5EF4-FFF2-40B4-BE49-F238E27FC236}">
                <a16:creationId xmlns:a16="http://schemas.microsoft.com/office/drawing/2014/main" id="{A8F013D7-B3CF-5247-88B6-2AED2DFD7F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CF8124-930C-4142-BB6C-191414A3779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596B56C-F53A-4D4F-AB3C-8185DD9D85C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Title 1">
            <a:extLst>
              <a:ext uri="{FF2B5EF4-FFF2-40B4-BE49-F238E27FC236}">
                <a16:creationId xmlns:a16="http://schemas.microsoft.com/office/drawing/2014/main" id="{E58BA011-5A98-2A4D-B746-9896BCC90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523A32A-9C69-E649-85CE-8691E4D7B8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size: total data (not including tag) capacity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bigger can exploit temporal locality better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not ALWAYS better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large </a:t>
            </a:r>
            <a:r>
              <a:rPr lang="en-US" altLang="en-US" dirty="0">
                <a:ea typeface="ＭＳ Ｐゴシック" panose="020B0600070205080204" pitchFamily="34" charset="-128"/>
              </a:rPr>
              <a:t>a cache adversely affects hit and miss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smaller is faster =&gt; bigger is slower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access time may degrade critical path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small </a:t>
            </a:r>
            <a:r>
              <a:rPr lang="en-US" altLang="en-US" dirty="0">
                <a:ea typeface="ＭＳ Ｐゴシック" panose="020B0600070205080204" pitchFamily="34" charset="-128"/>
              </a:rPr>
              <a:t>a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doesn’t</a:t>
            </a:r>
            <a:r>
              <a:rPr lang="en-US" altLang="ja-JP" dirty="0">
                <a:ea typeface="ＭＳ Ｐゴシック" panose="020B0600070205080204" pitchFamily="34" charset="-128"/>
              </a:rPr>
              <a:t> exploit temporal locality well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useful data replaced often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Working set</a:t>
            </a:r>
            <a:r>
              <a:rPr lang="en-US" altLang="en-US" dirty="0">
                <a:ea typeface="ＭＳ Ｐゴシック" panose="020B0600070205080204" pitchFamily="34" charset="-128"/>
              </a:rPr>
              <a:t>: the whole set of data                                                    the executing application references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Within a time interval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7571" name="Slide Number Placeholder 3">
            <a:extLst>
              <a:ext uri="{FF2B5EF4-FFF2-40B4-BE49-F238E27FC236}">
                <a16:creationId xmlns:a16="http://schemas.microsoft.com/office/drawing/2014/main" id="{5D1F0486-1F36-2247-8EAB-B39AD7E46C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1435A0-8973-A84E-895F-DB1B7E46178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7572" name="Freeform 4">
            <a:extLst>
              <a:ext uri="{FF2B5EF4-FFF2-40B4-BE49-F238E27FC236}">
                <a16:creationId xmlns:a16="http://schemas.microsoft.com/office/drawing/2014/main" id="{BFC1F869-AB86-DD4A-AF97-6DA212C5E1B7}"/>
              </a:ext>
            </a:extLst>
          </p:cNvPr>
          <p:cNvSpPr>
            <a:spLocks/>
          </p:cNvSpPr>
          <p:nvPr/>
        </p:nvSpPr>
        <p:spPr bwMode="auto">
          <a:xfrm>
            <a:off x="5791200" y="36576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3" name="Text Box 5">
            <a:extLst>
              <a:ext uri="{FF2B5EF4-FFF2-40B4-BE49-F238E27FC236}">
                <a16:creationId xmlns:a16="http://schemas.microsoft.com/office/drawing/2014/main" id="{3D7C93F3-F291-D740-8128-450FEFF22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213" y="3429000"/>
            <a:ext cx="1116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7574" name="Text Box 6">
            <a:extLst>
              <a:ext uri="{FF2B5EF4-FFF2-40B4-BE49-F238E27FC236}">
                <a16:creationId xmlns:a16="http://schemas.microsoft.com/office/drawing/2014/main" id="{73B42984-9053-6C48-8B5D-F3D2CF593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9238" y="5973763"/>
            <a:ext cx="1274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 size</a:t>
            </a:r>
          </a:p>
        </p:txBody>
      </p:sp>
      <p:sp>
        <p:nvSpPr>
          <p:cNvPr id="237575" name="Line 8">
            <a:extLst>
              <a:ext uri="{FF2B5EF4-FFF2-40B4-BE49-F238E27FC236}">
                <a16:creationId xmlns:a16="http://schemas.microsoft.com/office/drawing/2014/main" id="{CEAEF386-1872-7C4D-A6B7-592818148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3276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6" name="Oval 9">
            <a:extLst>
              <a:ext uri="{FF2B5EF4-FFF2-40B4-BE49-F238E27FC236}">
                <a16:creationId xmlns:a16="http://schemas.microsoft.com/office/drawing/2014/main" id="{C8430FD4-22EA-ED42-9515-F85D6AA5A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5867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7577" name="Text Box 10">
            <a:extLst>
              <a:ext uri="{FF2B5EF4-FFF2-40B4-BE49-F238E27FC236}">
                <a16:creationId xmlns:a16="http://schemas.microsoft.com/office/drawing/2014/main" id="{43D44969-A71D-5C4B-BC1A-798C5AC27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516438"/>
            <a:ext cx="1347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1600">
                <a:solidFill>
                  <a:srgbClr val="FF0000"/>
                </a:solidFill>
                <a:latin typeface="Arial" panose="020B0604020202020204" pitchFamily="34" charset="0"/>
              </a:rPr>
              <a:t>working set</a:t>
            </a: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endParaRPr lang="en-US" altLang="ja-JP" sz="16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size</a:t>
            </a:r>
          </a:p>
        </p:txBody>
      </p:sp>
      <p:sp>
        <p:nvSpPr>
          <p:cNvPr id="237578" name="Freeform 11">
            <a:extLst>
              <a:ext uri="{FF2B5EF4-FFF2-40B4-BE49-F238E27FC236}">
                <a16:creationId xmlns:a16="http://schemas.microsoft.com/office/drawing/2014/main" id="{8C4826B3-0985-3C49-84AB-B1EAE7D5248F}"/>
              </a:ext>
            </a:extLst>
          </p:cNvPr>
          <p:cNvSpPr>
            <a:spLocks/>
          </p:cNvSpPr>
          <p:nvPr/>
        </p:nvSpPr>
        <p:spPr bwMode="auto">
          <a:xfrm>
            <a:off x="7086600" y="4864100"/>
            <a:ext cx="990600" cy="1003300"/>
          </a:xfrm>
          <a:custGeom>
            <a:avLst/>
            <a:gdLst>
              <a:gd name="T0" fmla="*/ 2147483646 w 624"/>
              <a:gd name="T1" fmla="*/ 2147483646 h 632"/>
              <a:gd name="T2" fmla="*/ 2147483646 w 624"/>
              <a:gd name="T3" fmla="*/ 2147483646 h 632"/>
              <a:gd name="T4" fmla="*/ 2147483646 w 624"/>
              <a:gd name="T5" fmla="*/ 2147483646 h 632"/>
              <a:gd name="T6" fmla="*/ 0 w 624"/>
              <a:gd name="T7" fmla="*/ 2147483646 h 632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632"/>
              <a:gd name="T14" fmla="*/ 624 w 624"/>
              <a:gd name="T15" fmla="*/ 632 h 6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632">
                <a:moveTo>
                  <a:pt x="624" y="8"/>
                </a:moveTo>
                <a:cubicBezTo>
                  <a:pt x="484" y="4"/>
                  <a:pt x="344" y="0"/>
                  <a:pt x="288" y="56"/>
                </a:cubicBezTo>
                <a:cubicBezTo>
                  <a:pt x="232" y="112"/>
                  <a:pt x="336" y="248"/>
                  <a:pt x="288" y="344"/>
                </a:cubicBezTo>
                <a:cubicBezTo>
                  <a:pt x="240" y="440"/>
                  <a:pt x="120" y="536"/>
                  <a:pt x="0" y="63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9" name="Freeform 7">
            <a:extLst>
              <a:ext uri="{FF2B5EF4-FFF2-40B4-BE49-F238E27FC236}">
                <a16:creationId xmlns:a16="http://schemas.microsoft.com/office/drawing/2014/main" id="{964B94A7-3167-1D4B-A3F8-44C5018FF361}"/>
              </a:ext>
            </a:extLst>
          </p:cNvPr>
          <p:cNvSpPr>
            <a:spLocks/>
          </p:cNvSpPr>
          <p:nvPr/>
        </p:nvSpPr>
        <p:spPr bwMode="auto">
          <a:xfrm>
            <a:off x="5791200" y="3657600"/>
            <a:ext cx="2895600" cy="2286000"/>
          </a:xfrm>
          <a:custGeom>
            <a:avLst/>
            <a:gdLst>
              <a:gd name="T0" fmla="*/ 0 w 1824"/>
              <a:gd name="T1" fmla="*/ 2147483646 h 1440"/>
              <a:gd name="T2" fmla="*/ 2147483646 w 1824"/>
              <a:gd name="T3" fmla="*/ 2147483646 h 1440"/>
              <a:gd name="T4" fmla="*/ 2147483646 w 1824"/>
              <a:gd name="T5" fmla="*/ 2147483646 h 1440"/>
              <a:gd name="T6" fmla="*/ 2147483646 w 1824"/>
              <a:gd name="T7" fmla="*/ 2147483646 h 1440"/>
              <a:gd name="T8" fmla="*/ 2147483646 w 182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4"/>
              <a:gd name="T16" fmla="*/ 0 h 1440"/>
              <a:gd name="T17" fmla="*/ 1824 w 182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4" h="1440">
                <a:moveTo>
                  <a:pt x="0" y="1440"/>
                </a:moveTo>
                <a:cubicBezTo>
                  <a:pt x="36" y="1220"/>
                  <a:pt x="72" y="1000"/>
                  <a:pt x="144" y="816"/>
                </a:cubicBezTo>
                <a:cubicBezTo>
                  <a:pt x="216" y="632"/>
                  <a:pt x="318" y="457"/>
                  <a:pt x="432" y="336"/>
                </a:cubicBezTo>
                <a:cubicBezTo>
                  <a:pt x="546" y="215"/>
                  <a:pt x="597" y="146"/>
                  <a:pt x="829" y="90"/>
                </a:cubicBezTo>
                <a:cubicBezTo>
                  <a:pt x="1061" y="34"/>
                  <a:pt x="1617" y="19"/>
                  <a:pt x="182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1">
            <a:extLst>
              <a:ext uri="{FF2B5EF4-FFF2-40B4-BE49-F238E27FC236}">
                <a16:creationId xmlns:a16="http://schemas.microsoft.com/office/drawing/2014/main" id="{8D4373FB-FD83-2745-8F24-33D875C57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6E018-6540-834B-959B-BE2282F9C9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01700"/>
            <a:ext cx="8915400" cy="5575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Block size is the data that is associated with an address tag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not necessarily the unit of transfer between hierarchies</a:t>
            </a:r>
          </a:p>
          <a:p>
            <a:pPr lvl="2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Sub-blocking: A block divided into multiple pieces (each w/ V/D bits)</a:t>
            </a:r>
          </a:p>
          <a:p>
            <a:endParaRPr lang="en-US" altLang="en-US" sz="2000" dirty="0">
              <a:ea typeface="ＭＳ Ｐゴシック" panose="020B0600070205080204" pitchFamily="34" charset="-128"/>
            </a:endParaRPr>
          </a:p>
          <a:p>
            <a:endParaRPr lang="en-US" altLang="en-US" sz="1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small </a:t>
            </a:r>
            <a:r>
              <a:rPr lang="en-US" altLang="en-US" dirty="0">
                <a:ea typeface="ＭＳ Ｐゴシック" panose="020B0600070205080204" pitchFamily="34" charset="-128"/>
              </a:rPr>
              <a:t>blocks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don’t exploit spatial locality well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have larger tag overhead</a:t>
            </a:r>
          </a:p>
          <a:p>
            <a:endParaRPr lang="en-US" altLang="en-US" sz="2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large </a:t>
            </a:r>
            <a:r>
              <a:rPr lang="en-US" altLang="en-US" dirty="0">
                <a:ea typeface="ＭＳ Ｐゴシック" panose="020B0600070205080204" pitchFamily="34" charset="-128"/>
              </a:rPr>
              <a:t>blocks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too few total # of blocks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less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temporal locality exploitation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waste of cache space and bandwidth/energy 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   if spatial locality is not high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8595" name="Slide Number Placeholder 3">
            <a:extLst>
              <a:ext uri="{FF2B5EF4-FFF2-40B4-BE49-F238E27FC236}">
                <a16:creationId xmlns:a16="http://schemas.microsoft.com/office/drawing/2014/main" id="{85A174DD-BE8D-E746-85CC-8D78A75ACE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6815B7-7032-EA4D-9E89-475FA7BC420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8596" name="Freeform 4">
            <a:extLst>
              <a:ext uri="{FF2B5EF4-FFF2-40B4-BE49-F238E27FC236}">
                <a16:creationId xmlns:a16="http://schemas.microsoft.com/office/drawing/2014/main" id="{D02BBFA5-3A40-CE46-AC90-C6996BB7DB1D}"/>
              </a:ext>
            </a:extLst>
          </p:cNvPr>
          <p:cNvSpPr>
            <a:spLocks/>
          </p:cNvSpPr>
          <p:nvPr/>
        </p:nvSpPr>
        <p:spPr bwMode="auto">
          <a:xfrm>
            <a:off x="5659438" y="3032125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597" name="Text Box 5">
            <a:extLst>
              <a:ext uri="{FF2B5EF4-FFF2-40B4-BE49-F238E27FC236}">
                <a16:creationId xmlns:a16="http://schemas.microsoft.com/office/drawing/2014/main" id="{EC557BC5-9F45-B442-A9D7-E5E12C27C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5238" y="2590800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8598" name="Text Box 6">
            <a:extLst>
              <a:ext uri="{FF2B5EF4-FFF2-40B4-BE49-F238E27FC236}">
                <a16:creationId xmlns:a16="http://schemas.microsoft.com/office/drawing/2014/main" id="{6257B137-3EC1-C440-B0B6-CBFF979E0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7075" y="5318125"/>
            <a:ext cx="72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size</a:t>
            </a:r>
          </a:p>
        </p:txBody>
      </p:sp>
      <p:sp>
        <p:nvSpPr>
          <p:cNvPr id="238599" name="Freeform 7">
            <a:extLst>
              <a:ext uri="{FF2B5EF4-FFF2-40B4-BE49-F238E27FC236}">
                <a16:creationId xmlns:a16="http://schemas.microsoft.com/office/drawing/2014/main" id="{422761CA-5BF9-2C4A-8DF7-08A0E9D7D5EE}"/>
              </a:ext>
            </a:extLst>
          </p:cNvPr>
          <p:cNvSpPr>
            <a:spLocks/>
          </p:cNvSpPr>
          <p:nvPr/>
        </p:nvSpPr>
        <p:spPr bwMode="auto">
          <a:xfrm>
            <a:off x="5659438" y="3048000"/>
            <a:ext cx="2863850" cy="2270125"/>
          </a:xfrm>
          <a:custGeom>
            <a:avLst/>
            <a:gdLst>
              <a:gd name="T0" fmla="*/ 0 w 1804"/>
              <a:gd name="T1" fmla="*/ 2147483646 h 1430"/>
              <a:gd name="T2" fmla="*/ 2147483646 w 1804"/>
              <a:gd name="T3" fmla="*/ 2147483646 h 1430"/>
              <a:gd name="T4" fmla="*/ 2147483646 w 1804"/>
              <a:gd name="T5" fmla="*/ 2147483646 h 1430"/>
              <a:gd name="T6" fmla="*/ 2147483646 w 1804"/>
              <a:gd name="T7" fmla="*/ 2147483646 h 1430"/>
              <a:gd name="T8" fmla="*/ 2147483646 w 1804"/>
              <a:gd name="T9" fmla="*/ 2147483646 h 14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4"/>
              <a:gd name="T16" fmla="*/ 0 h 1430"/>
              <a:gd name="T17" fmla="*/ 1804 w 1804"/>
              <a:gd name="T18" fmla="*/ 1430 h 14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4" h="1430">
                <a:moveTo>
                  <a:pt x="0" y="1430"/>
                </a:moveTo>
                <a:cubicBezTo>
                  <a:pt x="36" y="1210"/>
                  <a:pt x="52" y="1027"/>
                  <a:pt x="144" y="806"/>
                </a:cubicBezTo>
                <a:cubicBezTo>
                  <a:pt x="236" y="585"/>
                  <a:pt x="384" y="212"/>
                  <a:pt x="551" y="106"/>
                </a:cubicBezTo>
                <a:cubicBezTo>
                  <a:pt x="718" y="0"/>
                  <a:pt x="937" y="45"/>
                  <a:pt x="1146" y="169"/>
                </a:cubicBezTo>
                <a:cubicBezTo>
                  <a:pt x="1355" y="293"/>
                  <a:pt x="1667" y="710"/>
                  <a:pt x="1804" y="8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Title 1">
            <a:extLst>
              <a:ext uri="{FF2B5EF4-FFF2-40B4-BE49-F238E27FC236}">
                <a16:creationId xmlns:a16="http://schemas.microsoft.com/office/drawing/2014/main" id="{B58ECE6B-B729-AC4A-B8FE-F245B2AFD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Blocks: </a:t>
            </a:r>
            <a:r>
              <a:rPr lang="en-US" altLang="en-US" sz="3600">
                <a:ea typeface="ＭＳ Ｐゴシック" panose="020B0600070205080204" pitchFamily="34" charset="-128"/>
              </a:rPr>
              <a:t>Critical-Word and Subblocking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E37BA-8DDC-6E43-AA8B-522F0D84B1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Large cache blocks can take a long time to fill into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fill cache line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critical word first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restart cache access before complete fill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Large cache blocks can waste bus bandwidth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a block into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associate separate valid and dirty bits for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Recall: When is this useful?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9619" name="Slide Number Placeholder 3">
            <a:extLst>
              <a:ext uri="{FF2B5EF4-FFF2-40B4-BE49-F238E27FC236}">
                <a16:creationId xmlns:a16="http://schemas.microsoft.com/office/drawing/2014/main" id="{8E27A143-DCAF-3F4E-A937-B7483E383B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677359-8505-E842-A7E4-71CA5B8260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9620" name="Rectangle 4">
            <a:extLst>
              <a:ext uri="{FF2B5EF4-FFF2-40B4-BE49-F238E27FC236}">
                <a16:creationId xmlns:a16="http://schemas.microsoft.com/office/drawing/2014/main" id="{14685073-0D12-134B-B816-29571C3FF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1" name="Rectangle 5">
            <a:extLst>
              <a:ext uri="{FF2B5EF4-FFF2-40B4-BE49-F238E27FC236}">
                <a16:creationId xmlns:a16="http://schemas.microsoft.com/office/drawing/2014/main" id="{7111338C-9C57-F448-BADA-706627286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4102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9622" name="Rectangle 6">
            <a:extLst>
              <a:ext uri="{FF2B5EF4-FFF2-40B4-BE49-F238E27FC236}">
                <a16:creationId xmlns:a16="http://schemas.microsoft.com/office/drawing/2014/main" id="{D1D7FAC7-6287-4A4A-BA8E-C0BDE9249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3" name="Rectangle 7">
            <a:extLst>
              <a:ext uri="{FF2B5EF4-FFF2-40B4-BE49-F238E27FC236}">
                <a16:creationId xmlns:a16="http://schemas.microsoft.com/office/drawing/2014/main" id="{497CB876-A3AB-1B46-B241-16C60765E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4" name="Rectangle 8">
            <a:extLst>
              <a:ext uri="{FF2B5EF4-FFF2-40B4-BE49-F238E27FC236}">
                <a16:creationId xmlns:a16="http://schemas.microsoft.com/office/drawing/2014/main" id="{00BD4973-301A-D546-945D-5B6659851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5" name="Rectangle 9">
            <a:extLst>
              <a:ext uri="{FF2B5EF4-FFF2-40B4-BE49-F238E27FC236}">
                <a16:creationId xmlns:a16="http://schemas.microsoft.com/office/drawing/2014/main" id="{40975EFA-0910-1F4E-9240-2E0DD871B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6" name="Rectangle 10">
            <a:extLst>
              <a:ext uri="{FF2B5EF4-FFF2-40B4-BE49-F238E27FC236}">
                <a16:creationId xmlns:a16="http://schemas.microsoft.com/office/drawing/2014/main" id="{2EC4707B-794C-CC40-BFEF-2757988C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9627" name="Rectangle 11">
            <a:extLst>
              <a:ext uri="{FF2B5EF4-FFF2-40B4-BE49-F238E27FC236}">
                <a16:creationId xmlns:a16="http://schemas.microsoft.com/office/drawing/2014/main" id="{E583ADB0-050C-8345-940F-54CE6AE19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8" name="Oval 12">
            <a:extLst>
              <a:ext uri="{FF2B5EF4-FFF2-40B4-BE49-F238E27FC236}">
                <a16:creationId xmlns:a16="http://schemas.microsoft.com/office/drawing/2014/main" id="{A045F523-8170-7243-A134-5C2364E3002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9" name="Oval 13">
            <a:extLst>
              <a:ext uri="{FF2B5EF4-FFF2-40B4-BE49-F238E27FC236}">
                <a16:creationId xmlns:a16="http://schemas.microsoft.com/office/drawing/2014/main" id="{0CA137CA-3570-4744-B82A-41A4D97AB8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0" name="Oval 14">
            <a:extLst>
              <a:ext uri="{FF2B5EF4-FFF2-40B4-BE49-F238E27FC236}">
                <a16:creationId xmlns:a16="http://schemas.microsoft.com/office/drawing/2014/main" id="{80406493-0AB2-8A4D-8D3D-C6DAE9B0DAA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1" name="Oval 15">
            <a:extLst>
              <a:ext uri="{FF2B5EF4-FFF2-40B4-BE49-F238E27FC236}">
                <a16:creationId xmlns:a16="http://schemas.microsoft.com/office/drawing/2014/main" id="{A7908004-60CF-D847-9028-3D55A1BD64B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2" name="Rectangle 9">
            <a:extLst>
              <a:ext uri="{FF2B5EF4-FFF2-40B4-BE49-F238E27FC236}">
                <a16:creationId xmlns:a16="http://schemas.microsoft.com/office/drawing/2014/main" id="{8BD7874C-BAA8-C949-9499-414379886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3" name="Rectangle 9">
            <a:extLst>
              <a:ext uri="{FF2B5EF4-FFF2-40B4-BE49-F238E27FC236}">
                <a16:creationId xmlns:a16="http://schemas.microsoft.com/office/drawing/2014/main" id="{DA644F50-9A88-5941-996B-D5966A865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4" name="Rectangle 9">
            <a:extLst>
              <a:ext uri="{FF2B5EF4-FFF2-40B4-BE49-F238E27FC236}">
                <a16:creationId xmlns:a16="http://schemas.microsoft.com/office/drawing/2014/main" id="{586E6CF0-E165-2240-8B70-3941C73E5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Title 1">
            <a:extLst>
              <a:ext uri="{FF2B5EF4-FFF2-40B4-BE49-F238E27FC236}">
                <a16:creationId xmlns:a16="http://schemas.microsoft.com/office/drawing/2014/main" id="{8D98BFA0-99B2-F64A-9BD8-B8769CC29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55D8F-6FF8-4E48-8F28-31305B0EF2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" y="914400"/>
            <a:ext cx="9005888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many blocks can be present in the same index (i.e., set)?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Larger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miss rate (reduced conflicts)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higher hit latency and area cost (plus diminishing returns)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Smaller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hit latency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Especially important for L1 caches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Is power of 2 associativity required?</a:t>
            </a: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0643" name="Slide Number Placeholder 3">
            <a:extLst>
              <a:ext uri="{FF2B5EF4-FFF2-40B4-BE49-F238E27FC236}">
                <a16:creationId xmlns:a16="http://schemas.microsoft.com/office/drawing/2014/main" id="{716AA897-F03A-184E-8E70-6932FD3563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918969F-C166-4549-B472-67EFBC00DC2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0644" name="Freeform 5">
            <a:extLst>
              <a:ext uri="{FF2B5EF4-FFF2-40B4-BE49-F238E27FC236}">
                <a16:creationId xmlns:a16="http://schemas.microsoft.com/office/drawing/2014/main" id="{4BB3A8F6-F064-CF45-8C84-A17B6B90080A}"/>
              </a:ext>
            </a:extLst>
          </p:cNvPr>
          <p:cNvSpPr>
            <a:spLocks/>
          </p:cNvSpPr>
          <p:nvPr/>
        </p:nvSpPr>
        <p:spPr bwMode="auto">
          <a:xfrm>
            <a:off x="5527675" y="3414713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5" name="Text Box 7">
            <a:extLst>
              <a:ext uri="{FF2B5EF4-FFF2-40B4-BE49-F238E27FC236}">
                <a16:creationId xmlns:a16="http://schemas.microsoft.com/office/drawing/2014/main" id="{E8C154C2-076A-D147-B491-1D05E0295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225" y="573405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240646" name="Freeform 8">
            <a:extLst>
              <a:ext uri="{FF2B5EF4-FFF2-40B4-BE49-F238E27FC236}">
                <a16:creationId xmlns:a16="http://schemas.microsoft.com/office/drawing/2014/main" id="{4EB1FF55-ACDA-7F4B-86A8-166C5A3234A3}"/>
              </a:ext>
            </a:extLst>
          </p:cNvPr>
          <p:cNvSpPr>
            <a:spLocks/>
          </p:cNvSpPr>
          <p:nvPr/>
        </p:nvSpPr>
        <p:spPr bwMode="auto">
          <a:xfrm>
            <a:off x="5813425" y="341471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7" name="Text Box 6">
            <a:extLst>
              <a:ext uri="{FF2B5EF4-FFF2-40B4-BE49-F238E27FC236}">
                <a16:creationId xmlns:a16="http://schemas.microsoft.com/office/drawing/2014/main" id="{B7008063-7CC5-0243-9A0B-D2F1C89F0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13055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>
            <a:extLst>
              <a:ext uri="{FF2B5EF4-FFF2-40B4-BE49-F238E27FC236}">
                <a16:creationId xmlns:a16="http://schemas.microsoft.com/office/drawing/2014/main" id="{8D920F56-9B9B-F247-A317-DC0AB3A48E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Classification of Cache Misses</a:t>
            </a: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9EA6A80F-F22E-B442-80E6-FCFE792BEA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5344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Compulsory miss 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first reference to an address (block) always results in a miss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subsequent references should hit unless the cache block is displaced for the reasons below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Capacity miss 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cache is too small to hold everything needed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defined as the misses that would occur even in a fully-associative cache (with optimal replacement) of the same capacity 	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Conflict miss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defined as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any miss that is neither a compulsory nor a capacity miss	</a:t>
            </a:r>
          </a:p>
        </p:txBody>
      </p:sp>
      <p:sp>
        <p:nvSpPr>
          <p:cNvPr id="242691" name="Slide Number Placeholder 3">
            <a:extLst>
              <a:ext uri="{FF2B5EF4-FFF2-40B4-BE49-F238E27FC236}">
                <a16:creationId xmlns:a16="http://schemas.microsoft.com/office/drawing/2014/main" id="{18F47AAE-3071-384D-8FE1-8E5E9252A6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233B88-6CD8-FF4B-82E3-0E64DCBB7D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itle 1">
            <a:extLst>
              <a:ext uri="{FF2B5EF4-FFF2-40B4-BE49-F238E27FC236}">
                <a16:creationId xmlns:a16="http://schemas.microsoft.com/office/drawing/2014/main" id="{0A540D80-C58E-3548-907D-0DCF99C7A7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Reduce Each Miss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75350-184D-4246-B62F-3CFF71A80F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Compulsory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Caching cannot help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Prefetching can: Anticipate which blocks will be needed soon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Conflict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More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Other ways to get more associativity without making the cache associative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Victim cache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Better, randomized indexing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Software hints?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Capacity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Utilize cache space better: keep blocks that will be referenced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Software management: divide working set and computation such that each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computation phase</a:t>
            </a:r>
            <a:r>
              <a:rPr lang="ja-JP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fits in cache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3715" name="Slide Number Placeholder 3">
            <a:extLst>
              <a:ext uri="{FF2B5EF4-FFF2-40B4-BE49-F238E27FC236}">
                <a16:creationId xmlns:a16="http://schemas.microsoft.com/office/drawing/2014/main" id="{264469E5-D0F6-394F-B960-DB96223F84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2B1A69-60C9-3741-A171-4C600731048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49D414F-D48A-7A40-89D7-DBBC140E5DD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Title 1">
            <a:extLst>
              <a:ext uri="{FF2B5EF4-FFF2-40B4-BE49-F238E27FC236}">
                <a16:creationId xmlns:a16="http://schemas.microsoft.com/office/drawing/2014/main" id="{7C5BBB5B-ABB6-DA4E-AA6E-7E699E6D1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Improving Basic Cache Performance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DF05D92-C721-F640-9EA8-A935A767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dirty="0"/>
              <a:t>Reducing miss rate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More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Alternatives/enhancements to associativity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Victim caches, hashing, pseudo-associativity, skewed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  <a:p>
            <a:pPr lvl="1">
              <a:buFont typeface="Wingdings" charset="2"/>
              <a:buChar char="q"/>
              <a:defRPr/>
            </a:pPr>
            <a:endParaRPr lang="en-US" sz="400" dirty="0">
              <a:ea typeface="ＭＳ Ｐゴシック" charset="0"/>
            </a:endParaRPr>
          </a:p>
          <a:p>
            <a:pPr>
              <a:buFont typeface="Wingdings" charset="2"/>
              <a:buChar char="n"/>
              <a:defRPr/>
            </a:pPr>
            <a:r>
              <a:rPr lang="en-US" dirty="0"/>
              <a:t>Reducing miss latency/cost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Multi-level caches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Critical word first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err="1">
                <a:solidFill>
                  <a:srgbClr val="7F7F7F"/>
                </a:solidFill>
                <a:ea typeface="ＭＳ Ｐゴシック" charset="0"/>
              </a:rPr>
              <a:t>Subblocking</a:t>
            </a: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/sectoring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Non-blocking caches (multiple cache misses in parallel)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Multiple accesses per cycle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</p:txBody>
      </p:sp>
      <p:sp>
        <p:nvSpPr>
          <p:cNvPr id="245763" name="Slide Number Placeholder 3">
            <a:extLst>
              <a:ext uri="{FF2B5EF4-FFF2-40B4-BE49-F238E27FC236}">
                <a16:creationId xmlns:a16="http://schemas.microsoft.com/office/drawing/2014/main" id="{B3B69DDE-38D8-7447-9692-0E055554F9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6F8AC76-C750-B345-817C-760790AE1CA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itle 1">
            <a:extLst>
              <a:ext uri="{FF2B5EF4-FFF2-40B4-BE49-F238E27FC236}">
                <a16:creationId xmlns:a16="http://schemas.microsoft.com/office/drawing/2014/main" id="{03E0D8F3-E70F-B547-A4EB-1BE20E46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Software Approaches for Higher Hit Rate</a:t>
            </a:r>
          </a:p>
        </p:txBody>
      </p:sp>
      <p:sp>
        <p:nvSpPr>
          <p:cNvPr id="246786" name="Content Placeholder 2">
            <a:extLst>
              <a:ext uri="{FF2B5EF4-FFF2-40B4-BE49-F238E27FC236}">
                <a16:creationId xmlns:a16="http://schemas.microsoft.com/office/drawing/2014/main" id="{7E28AFE1-0E8B-AD4D-95FC-2A0B13CBD7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Restructuring data layout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Data structure separation/merging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Blocking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246787" name="Slide Number Placeholder 3">
            <a:extLst>
              <a:ext uri="{FF2B5EF4-FFF2-40B4-BE49-F238E27FC236}">
                <a16:creationId xmlns:a16="http://schemas.microsoft.com/office/drawing/2014/main" id="{1A2CD187-5423-8E41-ABFB-567B3DF6B8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5E2CE9B-EE46-FF4D-863F-9B0CF9677C4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>
            <a:extLst>
              <a:ext uri="{FF2B5EF4-FFF2-40B4-BE49-F238E27FC236}">
                <a16:creationId xmlns:a16="http://schemas.microsoft.com/office/drawing/2014/main" id="{04BF37DC-1204-3B4F-A5EA-0A59399A5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756-14BF-1644-BA3D-B39294342A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04275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Idea: Restructure data layout or data access patterns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Example: If column-major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x[i+1,j] follows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x[i,j+1] is far away from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is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Other optimizations can also increase hit rate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Loop fusion, array merging, …</a:t>
            </a:r>
          </a:p>
        </p:txBody>
      </p:sp>
      <p:sp>
        <p:nvSpPr>
          <p:cNvPr id="247811" name="Slide Number Placeholder 3">
            <a:extLst>
              <a:ext uri="{FF2B5EF4-FFF2-40B4-BE49-F238E27FC236}">
                <a16:creationId xmlns:a16="http://schemas.microsoft.com/office/drawing/2014/main" id="{CE5F03FC-3304-C14C-98C1-9D14208B37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466C94B-91E0-824B-9C0D-07B758FBA22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F71B7-DAB3-1D45-9EAA-822AA962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13" y="2943225"/>
            <a:ext cx="3035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Poor code	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for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= 1, rows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for j = 1, columns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      sum = sum + x[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i,j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FADE3-03FC-F348-8825-713C648B8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63" y="2943225"/>
            <a:ext cx="38782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Better code			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for j = 1, columns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for i = 1, rows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     sum = sum + x[i,j]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Title 1">
            <a:extLst>
              <a:ext uri="{FF2B5EF4-FFF2-40B4-BE49-F238E27FC236}">
                <a16:creationId xmlns:a16="http://schemas.microsoft.com/office/drawing/2014/main" id="{16B53E08-421B-7A45-8C30-E6FB197D67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 (II)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7D554ED4-E9EE-AF40-8D7E-E9E980194D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Blocking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loops operating on arrays into computation chunks so that each chunk can hold its data in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Avoids cache conflicts between different chunks of computation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Essentially: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Divide the working set so that each piece fits in the cache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Also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Tiling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8835" name="Slide Number Placeholder 3">
            <a:extLst>
              <a:ext uri="{FF2B5EF4-FFF2-40B4-BE49-F238E27FC236}">
                <a16:creationId xmlns:a16="http://schemas.microsoft.com/office/drawing/2014/main" id="{CCE4354E-DC2C-8E49-A078-0EEB05C17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77E7AE0-EC71-4D48-959A-8A23F1B0388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>
            <a:extLst>
              <a:ext uri="{FF2B5EF4-FFF2-40B4-BE49-F238E27FC236}">
                <a16:creationId xmlns:a16="http://schemas.microsoft.com/office/drawing/2014/main" id="{70AB9A01-9A67-1D45-9612-2EE4D2736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2BEB-3FF4-1843-B98F-5AA33DDF8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38725" y="996950"/>
            <a:ext cx="3800475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Pointer based traversal (e.g., of a linked list)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Assume a huge linked list (1B nodes) and unique keys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Why does the code on the left have poor cache hit rate?</a:t>
            </a:r>
          </a:p>
          <a:p>
            <a:pPr lvl="1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Other fields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occupy most of the cache line even though rarely accessed!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9859" name="Slide Number Placeholder 3">
            <a:extLst>
              <a:ext uri="{FF2B5EF4-FFF2-40B4-BE49-F238E27FC236}">
                <a16:creationId xmlns:a16="http://schemas.microsoft.com/office/drawing/2014/main" id="{697118B5-154F-EB44-93F4-26F9755CF5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704587-0459-BF47-BA07-3066F87C4E6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9860" name="TextBox 4">
            <a:extLst>
              <a:ext uri="{FF2B5EF4-FFF2-40B4-BE49-F238E27FC236}">
                <a16:creationId xmlns:a16="http://schemas.microsoft.com/office/drawing/2014/main" id="{DE0BE8B3-289A-6B40-B1F2-14D52AFB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320800"/>
            <a:ext cx="43672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struct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struct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int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if (node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other fields of node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node = 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Title 1">
            <a:extLst>
              <a:ext uri="{FF2B5EF4-FFF2-40B4-BE49-F238E27FC236}">
                <a16:creationId xmlns:a16="http://schemas.microsoft.com/office/drawing/2014/main" id="{C944B377-BE44-D844-AEBA-3F6ED504E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AAEE-D615-5348-BF4C-55F7357AB6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3600" y="996950"/>
            <a:ext cx="4165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separate frequently-used fields of a data structure and pack them into a separate data structure</a:t>
            </a:r>
          </a:p>
          <a:p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Who should do this?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Programmer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Profiling vs. dynamic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Hardware?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Who can determine what is frequently used?</a:t>
            </a:r>
          </a:p>
        </p:txBody>
      </p:sp>
      <p:sp>
        <p:nvSpPr>
          <p:cNvPr id="250883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50884" name="TextBox 4">
            <a:extLst>
              <a:ext uri="{FF2B5EF4-FFF2-40B4-BE49-F238E27FC236}">
                <a16:creationId xmlns:a16="http://schemas.microsoft.com/office/drawing/2014/main" id="{EBE25C97-7734-2647-9769-2028E4E5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6950"/>
            <a:ext cx="436721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Node-data* node-data;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nodenode-data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4">
            <a:extLst>
              <a:ext uri="{FF2B5EF4-FFF2-40B4-BE49-F238E27FC236}">
                <a16:creationId xmlns:a16="http://schemas.microsoft.com/office/drawing/2014/main" id="{D72907E6-9C3A-2445-B0DF-6040E291D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Multi-Core Issues in Caching</a:t>
            </a:r>
          </a:p>
        </p:txBody>
      </p:sp>
      <p:sp>
        <p:nvSpPr>
          <p:cNvPr id="251906" name="Rectangle 5">
            <a:extLst>
              <a:ext uri="{FF2B5EF4-FFF2-40B4-BE49-F238E27FC236}">
                <a16:creationId xmlns:a16="http://schemas.microsoft.com/office/drawing/2014/main" id="{DD1573CE-B090-D34E-98AB-A4557B171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Caches in a Multi-Core System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B748-E268-E246-9A86-A53D1EA23BB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255712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99231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409825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383631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423319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275012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392487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406774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394868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1066800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983581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401887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1703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587875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165600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583112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383631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413793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3051175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503612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300412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450431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176588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459162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"/>
                <a:cs typeface="+mn-cs"/>
              </a:rPr>
              <a:t>DRAM MEMORY CONTROLLER</a:t>
            </a:r>
          </a:p>
        </p:txBody>
      </p:sp>
    </p:spTree>
    <p:extLst>
      <p:ext uri="{BB962C8B-B14F-4D97-AF65-F5344CB8AC3E}">
        <p14:creationId xmlns:p14="http://schemas.microsoft.com/office/powerpoint/2010/main" val="246751620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>
            <a:extLst>
              <a:ext uri="{FF2B5EF4-FFF2-40B4-BE49-F238E27FC236}">
                <a16:creationId xmlns:a16="http://schemas.microsoft.com/office/drawing/2014/main" id="{930AA7BE-584C-B246-A2B6-8D189FFD3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Caches in Multi-Core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9651-EBFB-BE4A-8B3E-E7E9924367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efficiency becomes even more important in a multi-core/multi-threaded system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bandwidth is at premium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 space is a limited resource across cores/threads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we design the caches in a multi-core system?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Many decisions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Shared vs. private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maximize performance of the entire system?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provide </a:t>
            </a:r>
            <a:r>
              <a:rPr lang="en-US" altLang="en-US" dirty="0" err="1">
                <a:ea typeface="ＭＳ Ｐゴシック" panose="020B0600070205080204" pitchFamily="34" charset="-128"/>
              </a:rPr>
              <a:t>QoS</a:t>
            </a:r>
            <a:r>
              <a:rPr lang="en-US" altLang="en-US" dirty="0">
                <a:ea typeface="ＭＳ Ｐゴシック" panose="020B0600070205080204" pitchFamily="34" charset="-128"/>
              </a:rPr>
              <a:t> to different threads in a shared cache?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Should cache management algorithms be aware of threads?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should space be allocated to threads in a shared cache?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3955" name="Slide Number Placeholder 3">
            <a:extLst>
              <a:ext uri="{FF2B5EF4-FFF2-40B4-BE49-F238E27FC236}">
                <a16:creationId xmlns:a16="http://schemas.microsoft.com/office/drawing/2014/main" id="{129719B7-C950-C743-B805-6671882DA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576236-E578-2449-BC66-E93C06966B05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29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Cache Structure</a:t>
            </a: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252663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2438400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428875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2428875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2184400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939925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2184400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2428875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811713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811713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EB30-9F25-6F40-BEA2-5538E5C9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>
            <a:extLst>
              <a:ext uri="{FF2B5EF4-FFF2-40B4-BE49-F238E27FC236}">
                <a16:creationId xmlns:a16="http://schemas.microsoft.com/office/drawing/2014/main" id="{B52B3FD7-B48E-C648-AF68-01C319321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Concept and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3D295-5FAD-7E43-8370-769DBACD73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Instead of dedicating a hardware resource to a hardware context, allow multiple contexts to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Example resources: functional units, pipeline, caches, buses,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Resource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improves utilization/efficiency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 throughput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a resource is left idle by one thread, another thread can use it; no need to replicate shared data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Reduces communication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For example, data shared between multiple threads can be kept in the same cache in multithreaded processors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Compatible with the shared memory programming model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03" name="Slide Number Placeholder 3">
            <a:extLst>
              <a:ext uri="{FF2B5EF4-FFF2-40B4-BE49-F238E27FC236}">
                <a16:creationId xmlns:a16="http://schemas.microsoft.com/office/drawing/2014/main" id="{FFE3F9FA-0DF2-9149-AE84-DF8A024324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141715-CD8F-4D4F-A2FD-F3B4D166C82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itle 1">
            <a:extLst>
              <a:ext uri="{FF2B5EF4-FFF2-40B4-BE49-F238E27FC236}">
                <a16:creationId xmlns:a16="http://schemas.microsoft.com/office/drawing/2014/main" id="{7D97BC46-DC34-8C43-A61A-CDB258514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AD66-9212-0A4C-8541-7BD3F3656D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Resource sharing results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contention for resources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the resource is not idle, another thread cannot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If space is occupied by one thread, another thread needs to re-occupy it 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Sometimes reduces each or some thread</a:t>
            </a:r>
            <a:r>
              <a:rPr lang="ja-JP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 performance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	- Thread performance can be worse than when it is run alone 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Eliminates performance isolation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inconsistent performance across runs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Thread performance depends on co-executing threads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Uncontrolled (free-for-all)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degrades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QoS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Causes unfairness, starvation</a:t>
            </a:r>
          </a:p>
          <a:p>
            <a:pPr>
              <a:buFont typeface="Wingdings" pitchFamily="2" charset="2"/>
              <a:buNone/>
            </a:pPr>
            <a:endParaRPr lang="en-US" altLang="en-US" sz="1600" dirty="0">
              <a:ea typeface="ＭＳ Ｐゴシック" panose="020B0600070205080204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Need to efficiently and fairly utilize shared resources</a:t>
            </a:r>
          </a:p>
        </p:txBody>
      </p:sp>
      <p:sp>
        <p:nvSpPr>
          <p:cNvPr id="257027" name="Slide Number Placeholder 3">
            <a:extLst>
              <a:ext uri="{FF2B5EF4-FFF2-40B4-BE49-F238E27FC236}">
                <a16:creationId xmlns:a16="http://schemas.microsoft.com/office/drawing/2014/main" id="{492A8E6E-9AC0-7C43-BEC6-C5615E88D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DB8A29-0F96-5A4A-A630-02DEC368C4D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151045509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Title 1">
            <a:extLst>
              <a:ext uri="{FF2B5EF4-FFF2-40B4-BE49-F238E27FC236}">
                <a16:creationId xmlns:a16="http://schemas.microsoft.com/office/drawing/2014/main" id="{4F233A2F-5590-1A4E-B780-787B02ED6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Shared Caches Between 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4CF2-47C1-BA4E-9B65-8ED293AAF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Advantages: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High effective capacity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Dynamic partitioning </a:t>
            </a:r>
            <a:r>
              <a:rPr lang="en-US" altLang="en-US" sz="1800" dirty="0">
                <a:ea typeface="ＭＳ Ｐゴシック" panose="020B0600070205080204" pitchFamily="34" charset="-128"/>
              </a:rPr>
              <a:t>of available cache space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No fragmentation due to static partitioning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If one core does not utilize some space, another core can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Easier to maintain coherence (a cache block is in a single location)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Slower access (cache not tightly coupled with the core)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Cores incur </a:t>
            </a:r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conflict misses due to other cores</a:t>
            </a:r>
            <a:r>
              <a:rPr lang="ja-JP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accesses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Misses due to inter-core interference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Some cores can destroy the hit rate of other cores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Guaranteeing a minimum level of service (or fairness) to each core is harder (how much space, how much bandwidth?)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9075" name="Slide Number Placeholder 3">
            <a:extLst>
              <a:ext uri="{FF2B5EF4-FFF2-40B4-BE49-F238E27FC236}">
                <a16:creationId xmlns:a16="http://schemas.microsoft.com/office/drawing/2014/main" id="{1870C7A5-25E1-304B-856D-3E1A7491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84913D5-510A-0840-831F-04915800CA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4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altLang="en-US" sz="4400">
                <a:ea typeface="ＭＳ Ｐゴシック" charset="-128"/>
              </a:rPr>
              <a:t>Cache Coherence</a:t>
            </a:r>
          </a:p>
        </p:txBody>
      </p:sp>
    </p:spTree>
    <p:extLst>
      <p:ext uri="{BB962C8B-B14F-4D97-AF65-F5344CB8AC3E}">
        <p14:creationId xmlns:p14="http://schemas.microsoft.com/office/powerpoint/2010/main" val="34308872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 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Basic question: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If multiple processors cache the same block, how do they ensure they all see a consistent state?</a:t>
            </a:r>
          </a:p>
        </p:txBody>
      </p:sp>
      <p:sp>
        <p:nvSpPr>
          <p:cNvPr id="93188" name="Oval 3"/>
          <p:cNvSpPr>
            <a:spLocks noChangeArrowheads="1"/>
          </p:cNvSpPr>
          <p:nvPr/>
        </p:nvSpPr>
        <p:spPr bwMode="auto">
          <a:xfrm>
            <a:off x="5422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5346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0" name="Line 5"/>
          <p:cNvSpPr>
            <a:spLocks noChangeShapeType="1"/>
          </p:cNvSpPr>
          <p:nvPr/>
        </p:nvSpPr>
        <p:spPr bwMode="auto">
          <a:xfrm>
            <a:off x="5797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1" name="Line 6"/>
          <p:cNvSpPr>
            <a:spLocks noChangeShapeType="1"/>
          </p:cNvSpPr>
          <p:nvPr/>
        </p:nvSpPr>
        <p:spPr bwMode="auto">
          <a:xfrm>
            <a:off x="5797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2" name="Oval 7"/>
          <p:cNvSpPr>
            <a:spLocks noChangeArrowheads="1"/>
          </p:cNvSpPr>
          <p:nvPr/>
        </p:nvSpPr>
        <p:spPr bwMode="auto">
          <a:xfrm>
            <a:off x="2755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3" name="Rectangle 8"/>
          <p:cNvSpPr>
            <a:spLocks noChangeArrowheads="1"/>
          </p:cNvSpPr>
          <p:nvPr/>
        </p:nvSpPr>
        <p:spPr bwMode="auto">
          <a:xfrm>
            <a:off x="2679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3130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3130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Rectangle 11"/>
          <p:cNvSpPr>
            <a:spLocks noChangeArrowheads="1"/>
          </p:cNvSpPr>
          <p:nvPr/>
        </p:nvSpPr>
        <p:spPr bwMode="auto">
          <a:xfrm>
            <a:off x="2838450" y="51308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7" name="Rectangle 12"/>
          <p:cNvSpPr>
            <a:spLocks noChangeArrowheads="1"/>
          </p:cNvSpPr>
          <p:nvPr/>
        </p:nvSpPr>
        <p:spPr bwMode="auto">
          <a:xfrm>
            <a:off x="3441700" y="5634037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8" name="Rectangle 13"/>
          <p:cNvSpPr>
            <a:spLocks noChangeArrowheads="1"/>
          </p:cNvSpPr>
          <p:nvPr/>
        </p:nvSpPr>
        <p:spPr bwMode="auto">
          <a:xfrm>
            <a:off x="2887663" y="2201862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3199" name="Rectangle 14"/>
          <p:cNvSpPr>
            <a:spLocks noChangeArrowheads="1"/>
          </p:cNvSpPr>
          <p:nvPr/>
        </p:nvSpPr>
        <p:spPr bwMode="auto">
          <a:xfrm>
            <a:off x="5554663" y="2200275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3200" name="Rectangle 15"/>
          <p:cNvSpPr>
            <a:spLocks noChangeArrowheads="1"/>
          </p:cNvSpPr>
          <p:nvPr/>
        </p:nvSpPr>
        <p:spPr bwMode="auto">
          <a:xfrm>
            <a:off x="3192463" y="5478462"/>
            <a:ext cx="29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3201" name="AutoShape 16"/>
          <p:cNvSpPr>
            <a:spLocks noChangeArrowheads="1"/>
          </p:cNvSpPr>
          <p:nvPr/>
        </p:nvSpPr>
        <p:spPr bwMode="auto">
          <a:xfrm>
            <a:off x="2527300" y="41338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2" name="Rectangle 17"/>
          <p:cNvSpPr>
            <a:spLocks noChangeArrowheads="1"/>
          </p:cNvSpPr>
          <p:nvPr/>
        </p:nvSpPr>
        <p:spPr bwMode="auto">
          <a:xfrm>
            <a:off x="3116263" y="4257675"/>
            <a:ext cx="2644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3203" name="Line 18"/>
          <p:cNvSpPr>
            <a:spLocks noChangeShapeType="1"/>
          </p:cNvSpPr>
          <p:nvPr/>
        </p:nvSpPr>
        <p:spPr bwMode="auto">
          <a:xfrm>
            <a:off x="4425950" y="47434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4" name="Rectangle 19"/>
          <p:cNvSpPr>
            <a:spLocks noChangeArrowheads="1"/>
          </p:cNvSpPr>
          <p:nvPr/>
        </p:nvSpPr>
        <p:spPr bwMode="auto">
          <a:xfrm>
            <a:off x="3725863" y="5934075"/>
            <a:ext cx="156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3205" name="TextBox 21"/>
          <p:cNvSpPr txBox="1">
            <a:spLocks noChangeArrowheads="1"/>
          </p:cNvSpPr>
          <p:nvPr/>
        </p:nvSpPr>
        <p:spPr bwMode="auto">
          <a:xfrm>
            <a:off x="3516313" y="5329237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508301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4212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4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5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6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7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8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9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0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1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2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4223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4224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4225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6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4227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8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4229" name="Rectangle 22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4230" name="Rectangle 23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31" name="TextBox 23"/>
          <p:cNvSpPr txBox="1">
            <a:spLocks noChangeArrowheads="1"/>
          </p:cNvSpPr>
          <p:nvPr/>
        </p:nvSpPr>
        <p:spPr bwMode="auto">
          <a:xfrm>
            <a:off x="3552381" y="49339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4232" name="TextBox 24"/>
          <p:cNvSpPr txBox="1">
            <a:spLocks noChangeArrowheads="1"/>
          </p:cNvSpPr>
          <p:nvPr/>
        </p:nvSpPr>
        <p:spPr bwMode="auto">
          <a:xfrm>
            <a:off x="5455793" y="259715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8551552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5236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7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8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9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0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1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2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3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4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5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6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5247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5248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5249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0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5251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2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5253" name="Rectangle 20"/>
          <p:cNvSpPr>
            <a:spLocks noChangeArrowheads="1"/>
          </p:cNvSpPr>
          <p:nvPr/>
        </p:nvSpPr>
        <p:spPr bwMode="auto">
          <a:xfrm>
            <a:off x="763143" y="2613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5254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5255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6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7" name="TextBox 25"/>
          <p:cNvSpPr txBox="1">
            <a:spLocks noChangeArrowheads="1"/>
          </p:cNvSpPr>
          <p:nvPr/>
        </p:nvSpPr>
        <p:spPr bwMode="auto">
          <a:xfrm>
            <a:off x="3525393" y="49530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8" name="TextBox 26"/>
          <p:cNvSpPr txBox="1">
            <a:spLocks noChangeArrowheads="1"/>
          </p:cNvSpPr>
          <p:nvPr/>
        </p:nvSpPr>
        <p:spPr bwMode="auto">
          <a:xfrm>
            <a:off x="2826893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9" name="TextBox 27"/>
          <p:cNvSpPr txBox="1">
            <a:spLocks noChangeArrowheads="1"/>
          </p:cNvSpPr>
          <p:nvPr/>
        </p:nvSpPr>
        <p:spPr bwMode="auto">
          <a:xfrm>
            <a:off x="5473256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24325241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6260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1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2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3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4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5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6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7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8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9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0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6271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6272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6273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4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6275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6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6277" name="Rectangle 20"/>
          <p:cNvSpPr>
            <a:spLocks noChangeArrowheads="1"/>
          </p:cNvSpPr>
          <p:nvPr/>
        </p:nvSpPr>
        <p:spPr bwMode="auto">
          <a:xfrm>
            <a:off x="763143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6278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6279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0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1" name="TextBox 25"/>
          <p:cNvSpPr txBox="1">
            <a:spLocks noChangeArrowheads="1"/>
          </p:cNvSpPr>
          <p:nvPr/>
        </p:nvSpPr>
        <p:spPr bwMode="auto">
          <a:xfrm>
            <a:off x="3552381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2" name="TextBox 26"/>
          <p:cNvSpPr txBox="1">
            <a:spLocks noChangeArrowheads="1"/>
          </p:cNvSpPr>
          <p:nvPr/>
        </p:nvSpPr>
        <p:spPr bwMode="auto">
          <a:xfrm>
            <a:off x="5482781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3" name="TextBox 27"/>
          <p:cNvSpPr txBox="1">
            <a:spLocks noChangeArrowheads="1"/>
          </p:cNvSpPr>
          <p:nvPr/>
        </p:nvSpPr>
        <p:spPr bwMode="auto">
          <a:xfrm>
            <a:off x="2817368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872208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8D00693-415E-EA49-8436-79EC4836160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Key idea: Associative memory within the set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+ Accommodates conflicts better (fewer conflict misses)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-- More complex, slower access, larger tag store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7284" name="Oval 3"/>
          <p:cNvSpPr>
            <a:spLocks noChangeArrowheads="1"/>
          </p:cNvSpPr>
          <p:nvPr/>
        </p:nvSpPr>
        <p:spPr bwMode="auto">
          <a:xfrm>
            <a:off x="5457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5" name="Rectangle 4"/>
          <p:cNvSpPr>
            <a:spLocks noChangeArrowheads="1"/>
          </p:cNvSpPr>
          <p:nvPr/>
        </p:nvSpPr>
        <p:spPr bwMode="auto">
          <a:xfrm>
            <a:off x="5381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6" name="Line 5"/>
          <p:cNvSpPr>
            <a:spLocks noChangeShapeType="1"/>
          </p:cNvSpPr>
          <p:nvPr/>
        </p:nvSpPr>
        <p:spPr bwMode="auto">
          <a:xfrm>
            <a:off x="5832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7" name="Line 6"/>
          <p:cNvSpPr>
            <a:spLocks noChangeShapeType="1"/>
          </p:cNvSpPr>
          <p:nvPr/>
        </p:nvSpPr>
        <p:spPr bwMode="auto">
          <a:xfrm>
            <a:off x="5832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8" name="Oval 7"/>
          <p:cNvSpPr>
            <a:spLocks noChangeArrowheads="1"/>
          </p:cNvSpPr>
          <p:nvPr/>
        </p:nvSpPr>
        <p:spPr bwMode="auto">
          <a:xfrm>
            <a:off x="2790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9" name="Rectangle 8"/>
          <p:cNvSpPr>
            <a:spLocks noChangeArrowheads="1"/>
          </p:cNvSpPr>
          <p:nvPr/>
        </p:nvSpPr>
        <p:spPr bwMode="auto">
          <a:xfrm>
            <a:off x="2714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0" name="Line 9"/>
          <p:cNvSpPr>
            <a:spLocks noChangeShapeType="1"/>
          </p:cNvSpPr>
          <p:nvPr/>
        </p:nvSpPr>
        <p:spPr bwMode="auto">
          <a:xfrm>
            <a:off x="3165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1" name="Line 10"/>
          <p:cNvSpPr>
            <a:spLocks noChangeShapeType="1"/>
          </p:cNvSpPr>
          <p:nvPr/>
        </p:nvSpPr>
        <p:spPr bwMode="auto">
          <a:xfrm>
            <a:off x="3165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2" name="Rectangle 11"/>
          <p:cNvSpPr>
            <a:spLocks noChangeArrowheads="1"/>
          </p:cNvSpPr>
          <p:nvPr/>
        </p:nvSpPr>
        <p:spPr bwMode="auto">
          <a:xfrm>
            <a:off x="2873375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3" name="Rectangle 12"/>
          <p:cNvSpPr>
            <a:spLocks noChangeArrowheads="1"/>
          </p:cNvSpPr>
          <p:nvPr/>
        </p:nvSpPr>
        <p:spPr bwMode="auto">
          <a:xfrm>
            <a:off x="3476625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4" name="Rectangle 13"/>
          <p:cNvSpPr>
            <a:spLocks noChangeArrowheads="1"/>
          </p:cNvSpPr>
          <p:nvPr/>
        </p:nvSpPr>
        <p:spPr bwMode="auto">
          <a:xfrm>
            <a:off x="2922588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7295" name="Rectangle 14"/>
          <p:cNvSpPr>
            <a:spLocks noChangeArrowheads="1"/>
          </p:cNvSpPr>
          <p:nvPr/>
        </p:nvSpPr>
        <p:spPr bwMode="auto">
          <a:xfrm>
            <a:off x="5589588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7296" name="Rectangle 15"/>
          <p:cNvSpPr>
            <a:spLocks noChangeArrowheads="1"/>
          </p:cNvSpPr>
          <p:nvPr/>
        </p:nvSpPr>
        <p:spPr bwMode="auto">
          <a:xfrm>
            <a:off x="3227388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7297" name="AutoShape 16"/>
          <p:cNvSpPr>
            <a:spLocks noChangeArrowheads="1"/>
          </p:cNvSpPr>
          <p:nvPr/>
        </p:nvSpPr>
        <p:spPr bwMode="auto">
          <a:xfrm>
            <a:off x="2562225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8" name="Rectangle 17"/>
          <p:cNvSpPr>
            <a:spLocks noChangeArrowheads="1"/>
          </p:cNvSpPr>
          <p:nvPr/>
        </p:nvSpPr>
        <p:spPr bwMode="auto">
          <a:xfrm>
            <a:off x="3151188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7299" name="Line 18"/>
          <p:cNvSpPr>
            <a:spLocks noChangeShapeType="1"/>
          </p:cNvSpPr>
          <p:nvPr/>
        </p:nvSpPr>
        <p:spPr bwMode="auto">
          <a:xfrm>
            <a:off x="4460875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0" name="Rectangle 19"/>
          <p:cNvSpPr>
            <a:spLocks noChangeArrowheads="1"/>
          </p:cNvSpPr>
          <p:nvPr/>
        </p:nvSpPr>
        <p:spPr bwMode="auto">
          <a:xfrm>
            <a:off x="3760788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7301" name="Rectangle 20"/>
          <p:cNvSpPr>
            <a:spLocks noChangeArrowheads="1"/>
          </p:cNvSpPr>
          <p:nvPr/>
        </p:nvSpPr>
        <p:spPr bwMode="auto">
          <a:xfrm>
            <a:off x="762000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7302" name="Rectangle 23"/>
          <p:cNvSpPr>
            <a:spLocks noChangeArrowheads="1"/>
          </p:cNvSpPr>
          <p:nvPr/>
        </p:nvSpPr>
        <p:spPr bwMode="auto">
          <a:xfrm>
            <a:off x="6664325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7303" name="Rectangle 24"/>
          <p:cNvSpPr>
            <a:spLocks noChangeArrowheads="1"/>
          </p:cNvSpPr>
          <p:nvPr/>
        </p:nvSpPr>
        <p:spPr bwMode="auto">
          <a:xfrm>
            <a:off x="5397500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4" name="Rectangle 25"/>
          <p:cNvSpPr>
            <a:spLocks noChangeArrowheads="1"/>
          </p:cNvSpPr>
          <p:nvPr/>
        </p:nvSpPr>
        <p:spPr bwMode="auto">
          <a:xfrm>
            <a:off x="2736850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5" name="TextBox 25"/>
          <p:cNvSpPr txBox="1">
            <a:spLocks noChangeArrowheads="1"/>
          </p:cNvSpPr>
          <p:nvPr/>
        </p:nvSpPr>
        <p:spPr bwMode="auto">
          <a:xfrm>
            <a:off x="3551238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6" name="TextBox 26"/>
          <p:cNvSpPr txBox="1">
            <a:spLocks noChangeArrowheads="1"/>
          </p:cNvSpPr>
          <p:nvPr/>
        </p:nvSpPr>
        <p:spPr bwMode="auto">
          <a:xfrm>
            <a:off x="5481638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7" name="TextBox 27"/>
          <p:cNvSpPr txBox="1">
            <a:spLocks noChangeArrowheads="1"/>
          </p:cNvSpPr>
          <p:nvPr/>
        </p:nvSpPr>
        <p:spPr bwMode="auto">
          <a:xfrm>
            <a:off x="2816225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  <p:sp>
        <p:nvSpPr>
          <p:cNvPr id="97308" name="TextBox 28"/>
          <p:cNvSpPr txBox="1">
            <a:spLocks noChangeArrowheads="1"/>
          </p:cNvSpPr>
          <p:nvPr/>
        </p:nvSpPr>
        <p:spPr bwMode="auto">
          <a:xfrm>
            <a:off x="6664325" y="3240088"/>
            <a:ext cx="10326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r5,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77038" y="2514600"/>
            <a:ext cx="19462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 NOT load 1000</a:t>
            </a:r>
          </a:p>
        </p:txBody>
      </p:sp>
    </p:spTree>
    <p:extLst>
      <p:ext uri="{BB962C8B-B14F-4D97-AF65-F5344CB8AC3E}">
        <p14:creationId xmlns:p14="http://schemas.microsoft.com/office/powerpoint/2010/main" val="271065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23a: More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17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1456489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0"/>
            <a:ext cx="8610600" cy="5638799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Capacity (</a:t>
            </a:r>
            <a:r>
              <a:rPr lang="en-US" i="1" dirty="0">
                <a:solidFill>
                  <a:srgbClr val="0432FF"/>
                </a:solidFill>
              </a:rPr>
              <a:t>C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rgbClr val="0432FF"/>
                </a:solidFill>
              </a:rPr>
              <a:t>Block size (</a:t>
            </a:r>
            <a:r>
              <a:rPr lang="en-US" i="1" dirty="0">
                <a:solidFill>
                  <a:srgbClr val="0432FF"/>
                </a:solidFill>
              </a:rPr>
              <a:t>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rgbClr val="0432FF"/>
                </a:solidFill>
              </a:rPr>
              <a:t>Number of blocks (</a:t>
            </a:r>
            <a:r>
              <a:rPr lang="en-US" i="1" dirty="0">
                <a:solidFill>
                  <a:srgbClr val="0432FF"/>
                </a:solidFill>
              </a:rPr>
              <a:t>B = C/b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rgbClr val="0432FF"/>
                </a:solidFill>
              </a:rPr>
              <a:t>Degree of associativity (</a:t>
            </a:r>
            <a:r>
              <a:rPr lang="en-US" i="1" dirty="0">
                <a:solidFill>
                  <a:srgbClr val="0432FF"/>
                </a:solidFill>
              </a:rPr>
              <a:t>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rgbClr val="0432FF"/>
                </a:solidFill>
              </a:rPr>
              <a:t>Number of sets (</a:t>
            </a:r>
            <a:r>
              <a:rPr lang="en-US" i="1" dirty="0">
                <a:solidFill>
                  <a:srgbClr val="0432FF"/>
                </a:solidFill>
              </a:rPr>
              <a:t>S = B/N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7449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endParaRPr lang="en-US" dirty="0"/>
          </a:p>
          <a:p>
            <a:r>
              <a:rPr lang="en-US" dirty="0"/>
              <a:t>Each memory address maps to exactly one set</a:t>
            </a:r>
          </a:p>
          <a:p>
            <a:endParaRPr lang="en-US" dirty="0"/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Direct mapped</a:t>
            </a:r>
            <a:r>
              <a:rPr lang="en-US" dirty="0"/>
              <a:t>: 1 block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N-way set associative</a:t>
            </a:r>
            <a:r>
              <a:rPr lang="en-US" dirty="0"/>
              <a:t>: N blocks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Fully associative</a:t>
            </a:r>
            <a:r>
              <a:rPr lang="en-US" dirty="0"/>
              <a:t>: all cache blocks are in a single set</a:t>
            </a:r>
            <a:endParaRPr lang="en-US" sz="800" dirty="0"/>
          </a:p>
          <a:p>
            <a:endParaRPr lang="en-US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0663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15974889"/>
              </p:ext>
            </p:extLst>
          </p:nvPr>
        </p:nvGraphicFramePr>
        <p:xfrm>
          <a:off x="641063" y="9890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063" y="9890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63869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90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6515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631758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4" name="VISIO" r:id="rId5" imgW="2874264" imgH="1498092" progId="Visio.Drawing.6">
                  <p:embed/>
                </p:oleObj>
              </mc:Choice>
              <mc:Fallback>
                <p:oleObj name="VISIO" r:id="rId5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49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55583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38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3/15		      		= 20%</a:t>
            </a:r>
          </a:p>
          <a:p>
            <a:r>
              <a:rPr lang="de-CH" i="0" dirty="0">
                <a:solidFill>
                  <a:srgbClr val="FF0000"/>
                </a:solidFill>
              </a:rPr>
              <a:t>Temporal </a:t>
            </a:r>
            <a:r>
              <a:rPr lang="de-CH" i="0" dirty="0" err="1">
                <a:solidFill>
                  <a:srgbClr val="FF0000"/>
                </a:solidFill>
              </a:rPr>
              <a:t>Locality</a:t>
            </a:r>
            <a:br>
              <a:rPr lang="de-CH" i="0" dirty="0">
                <a:solidFill>
                  <a:srgbClr val="FF0000"/>
                </a:solidFill>
              </a:rPr>
            </a:br>
            <a:r>
              <a:rPr lang="de-CH" i="0" dirty="0" err="1">
                <a:solidFill>
                  <a:srgbClr val="FF0000"/>
                </a:solidFill>
              </a:rPr>
              <a:t>Compulsory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02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3276092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62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Title 1">
            <a:extLst>
              <a:ext uri="{FF2B5EF4-FFF2-40B4-BE49-F238E27FC236}">
                <a16:creationId xmlns:a16="http://schemas.microsoft.com/office/drawing/2014/main" id="{7EAC3C61-B6EE-FA40-8021-10273E95D5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What’s In A Tag Store Entry?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B16A7-DCAC-1A4C-BBD7-2CF7F741A0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Valid bit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Tag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 bits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Dirty bit?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back vs. write through caches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7331" name="Slide Number Placeholder 3">
            <a:extLst>
              <a:ext uri="{FF2B5EF4-FFF2-40B4-BE49-F238E27FC236}">
                <a16:creationId xmlns:a16="http://schemas.microsoft.com/office/drawing/2014/main" id="{32BB2398-C737-0246-8B70-D2E43F3486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D666DF-85AD-5446-A144-4EF8F2D4643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371861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86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10/10		= 100%</a:t>
            </a:r>
          </a:p>
          <a:p>
            <a:r>
              <a:rPr lang="de-CH" i="0" dirty="0" err="1">
                <a:solidFill>
                  <a:srgbClr val="FF0000"/>
                </a:solidFill>
              </a:rPr>
              <a:t>Conflict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625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5498634"/>
              </p:ext>
            </p:extLst>
          </p:nvPr>
        </p:nvGraphicFramePr>
        <p:xfrm>
          <a:off x="614486" y="1066800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10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86" y="1066800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920799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04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35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39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19307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59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56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4875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Fully Associative Cache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2600325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No conflict misses</a:t>
            </a:r>
          </a:p>
          <a:p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Expensive to build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1553220"/>
              </p:ext>
            </p:extLst>
          </p:nvPr>
        </p:nvGraphicFramePr>
        <p:xfrm>
          <a:off x="450850" y="34004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83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4004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3250" y="41910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1051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Spatial Locality?</a:t>
            </a: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0"/>
            <a:ext cx="7896225" cy="2895601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Increase block size: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size, </a:t>
            </a:r>
            <a:r>
              <a:rPr lang="en-US" sz="2000" b="1" i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b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= 4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words</a:t>
            </a:r>
          </a:p>
          <a:p>
            <a:pPr lvl="1"/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 words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Direct mapped (1 block per set)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blocks,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61684671"/>
              </p:ext>
            </p:extLst>
          </p:nvPr>
        </p:nvGraphicFramePr>
        <p:xfrm>
          <a:off x="609600" y="3048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07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770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143054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31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10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2893678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55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908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Cache Organization Recap</a:t>
            </a: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1"/>
            <a:ext cx="7896225" cy="2895600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Main Parameters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Capacity: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endParaRPr lang="en-US" sz="2000" b="1" dirty="0">
              <a:solidFill>
                <a:srgbClr val="0432FF"/>
              </a:solidFill>
              <a:latin typeface="Tahoma" charset="0"/>
              <a:ea typeface="Tahoma" charset="0"/>
              <a:cs typeface="Tahoma" charset="0"/>
            </a:endParaRP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cache: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a set: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N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Sets: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S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41138243"/>
              </p:ext>
            </p:extLst>
          </p:nvPr>
        </p:nvGraphicFramePr>
        <p:xfrm>
          <a:off x="609600" y="3635376"/>
          <a:ext cx="7896225" cy="25368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5657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endParaRPr lang="en-US" dirty="0"/>
          </a:p>
          <a:p>
            <a:r>
              <a:rPr lang="en-US" dirty="0"/>
              <a:t>In a </a:t>
            </a:r>
            <a:r>
              <a:rPr lang="en-US" dirty="0">
                <a:solidFill>
                  <a:srgbClr val="0432FF"/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endParaRPr lang="en-US" dirty="0"/>
          </a:p>
          <a:p>
            <a:r>
              <a:rPr lang="en-US" dirty="0"/>
              <a:t>In an </a:t>
            </a:r>
            <a:r>
              <a:rPr lang="en-US" dirty="0">
                <a:solidFill>
                  <a:srgbClr val="0432FF"/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endParaRPr lang="en-US" dirty="0"/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2315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Title 1">
            <a:extLst>
              <a:ext uri="{FF2B5EF4-FFF2-40B4-BE49-F238E27FC236}">
                <a16:creationId xmlns:a16="http://schemas.microsoft.com/office/drawing/2014/main" id="{A617AE3D-6E0F-B44D-9D3F-B6CA17D837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575B2-CC0D-8849-AA6D-1C3BBA6AF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When do we write the modified data in a cache to the next level?</a:t>
            </a:r>
          </a:p>
          <a:p>
            <a:pPr marL="695325" lvl="2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 through</a:t>
            </a:r>
            <a:r>
              <a:rPr lang="en-US" altLang="en-US" dirty="0">
                <a:ea typeface="ＭＳ Ｐゴシック" panose="020B0600070205080204" pitchFamily="34" charset="-128"/>
              </a:rPr>
              <a:t>: At the time the write happens</a:t>
            </a:r>
          </a:p>
          <a:p>
            <a:pPr marL="695325" lvl="2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 back</a:t>
            </a:r>
            <a:r>
              <a:rPr lang="en-US" altLang="en-US" dirty="0">
                <a:ea typeface="ＭＳ Ｐゴシック" panose="020B0600070205080204" pitchFamily="34" charset="-128"/>
              </a:rPr>
              <a:t>: When the block is evicted</a:t>
            </a:r>
          </a:p>
          <a:p>
            <a:pPr marL="342900" lvl="1" indent="-342900"/>
            <a:endParaRPr lang="en-US" altLang="en-US" dirty="0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Write-back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Can combine multiple writes to the same block before eviction</a:t>
            </a:r>
          </a:p>
          <a:p>
            <a:pPr marL="1012825" lvl="3" indent="-342900"/>
            <a:r>
              <a:rPr lang="en-US" altLang="en-US" dirty="0">
                <a:ea typeface="ＭＳ Ｐゴシック" panose="020B0600070205080204" pitchFamily="34" charset="-128"/>
              </a:rPr>
              <a:t>Potentially saves bandwidth between cache levels + saves energy</a:t>
            </a:r>
          </a:p>
          <a:p>
            <a:pPr marL="342900" lvl="1" indent="-342900"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    -- Need a bit in the tag store indicating the block is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dirty/modified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marL="342900" lvl="1" indent="-342900"/>
            <a:endParaRPr lang="en-US" altLang="en-US" dirty="0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Write-through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Simpler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All levels are up to date.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Consistency</a:t>
            </a:r>
            <a:r>
              <a:rPr lang="en-US" altLang="en-US" dirty="0">
                <a:ea typeface="ＭＳ Ｐゴシック" panose="020B0600070205080204" pitchFamily="34" charset="-128"/>
              </a:rPr>
              <a:t>: Simpler cache coherence because no need to check close-to-processor caches’ tag stores for presence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More bandwidth intensive; no combining of writes</a:t>
            </a:r>
          </a:p>
        </p:txBody>
      </p:sp>
      <p:sp>
        <p:nvSpPr>
          <p:cNvPr id="228355" name="Slide Number Placeholder 3">
            <a:extLst>
              <a:ext uri="{FF2B5EF4-FFF2-40B4-BE49-F238E27FC236}">
                <a16:creationId xmlns:a16="http://schemas.microsoft.com/office/drawing/2014/main" id="{9DA65B70-5F2D-4F4E-950B-2E633D99FE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968172A-668C-4F44-8D10-94AA5551B1E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27685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Compulsory</a:t>
            </a:r>
            <a:r>
              <a:rPr lang="en-US" dirty="0"/>
              <a:t>: first time data is accessed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Capacity</a:t>
            </a:r>
            <a:r>
              <a:rPr lang="en-US" dirty="0"/>
              <a:t>: cache too small to hold all data of interest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Conflict</a:t>
            </a:r>
            <a:r>
              <a:rPr lang="en-US" dirty="0"/>
              <a:t>: data of interest maps to same location in cache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Miss penalty</a:t>
            </a:r>
            <a:r>
              <a:rPr lang="en-US" dirty="0"/>
              <a:t>: time it takes to retrieve a block from lower level of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2097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34783"/>
              </p:ext>
            </p:extLst>
          </p:nvPr>
        </p:nvGraphicFramePr>
        <p:xfrm>
          <a:off x="1370012" y="32575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79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2" y="32575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61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54465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28687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80867686"/>
              </p:ext>
            </p:extLst>
          </p:nvPr>
        </p:nvGraphicFramePr>
        <p:xfrm>
          <a:off x="1435100" y="28051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03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8051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386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Title 1">
            <a:extLst>
              <a:ext uri="{FF2B5EF4-FFF2-40B4-BE49-F238E27FC236}">
                <a16:creationId xmlns:a16="http://schemas.microsoft.com/office/drawing/2014/main" id="{821C9C3B-B6A4-B948-8C7B-C75BAEB4C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(II)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BB1F978F-6714-9446-B5AC-BDD50B818B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Do we allocate a cache block on a write miss?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Allocate on write miss: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Yes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No-allocate on write miss: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No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Allocate on write miss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Can combine writes instead of writing each of them individually to next level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Simpler because write misses can be treated the same way as read misses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Requires transfer of the whole cache block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No-allocate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Conserves cache space if locality of writes is low (potentially better cache hit rate)</a:t>
            </a:r>
          </a:p>
        </p:txBody>
      </p:sp>
      <p:sp>
        <p:nvSpPr>
          <p:cNvPr id="229379" name="Slide Number Placeholder 3">
            <a:extLst>
              <a:ext uri="{FF2B5EF4-FFF2-40B4-BE49-F238E27FC236}">
                <a16:creationId xmlns:a16="http://schemas.microsoft.com/office/drawing/2014/main" id="{077FF553-0321-F74B-9BA1-DF76CBFF2D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0E601D-056D-6144-BAB0-0F3342A8EA1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Title 1">
            <a:extLst>
              <a:ext uri="{FF2B5EF4-FFF2-40B4-BE49-F238E27FC236}">
                <a16:creationId xmlns:a16="http://schemas.microsoft.com/office/drawing/2014/main" id="{83DEA562-C33B-6D4E-B6F2-2282F9E301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367E5-9E56-C141-A37D-F088EF469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if the processor writes to an entire block over a small amount of time?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Is there any need to bring the block into the cache from memory in the first place?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 do we not simply write to only a </a:t>
            </a:r>
            <a:r>
              <a:rPr lang="en-US" altLang="en-US" i="1" dirty="0">
                <a:ea typeface="ＭＳ Ｐゴシック" panose="020B0600070205080204" pitchFamily="34" charset="-128"/>
              </a:rPr>
              <a:t>portion</a:t>
            </a:r>
            <a:r>
              <a:rPr lang="en-US" altLang="en-US" dirty="0">
                <a:ea typeface="ＭＳ Ｐゴシック" panose="020B0600070205080204" pitchFamily="34" charset="-128"/>
              </a:rPr>
              <a:t> of the block, i.e.,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E.g., 4 bytes out of 64 bytes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Problem: Valid and dirty bits are associated with the entire 64 bytes, not with each individual 4 bytes</a:t>
            </a:r>
          </a:p>
        </p:txBody>
      </p:sp>
      <p:sp>
        <p:nvSpPr>
          <p:cNvPr id="230403" name="Slide Number Placeholder 3">
            <a:extLst>
              <a:ext uri="{FF2B5EF4-FFF2-40B4-BE49-F238E27FC236}">
                <a16:creationId xmlns:a16="http://schemas.microsoft.com/office/drawing/2014/main" id="{EF95C1F8-3351-5C44-BFDF-2FD41B6642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D03781D-1E07-4140-936E-B4911CC06B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Title 1">
            <a:extLst>
              <a:ext uri="{FF2B5EF4-FFF2-40B4-BE49-F238E27FC236}">
                <a16:creationId xmlns:a16="http://schemas.microsoft.com/office/drawing/2014/main" id="{F6EC11C1-E1CC-B941-9C11-3951C165C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panose="020B0600070205080204" pitchFamily="34" charset="-128"/>
              </a:rPr>
              <a:t>Subblocked</a:t>
            </a:r>
            <a:r>
              <a:rPr lang="en-US" altLang="en-US" dirty="0">
                <a:ea typeface="ＭＳ Ｐゴシック" panose="020B0600070205080204" pitchFamily="34" charset="-128"/>
              </a:rPr>
              <a:t> (Sectored)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4D672-FF2D-A740-A513-37BDB909E7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Divide a block into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ea typeface="ＭＳ Ｐゴシック" panose="020B0600070205080204" pitchFamily="34" charset="-128"/>
              </a:rPr>
              <a:t> (or sectors)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Have separate valid and dirty bits for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r>
              <a:rPr lang="en-US" altLang="en-US" dirty="0">
                <a:ea typeface="ＭＳ Ｐゴシック" panose="020B0600070205080204" pitchFamily="34" charset="-128"/>
              </a:rPr>
              <a:t> (sector)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Allocate only a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(or a subset of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) on a request</a:t>
            </a:r>
          </a:p>
          <a:p>
            <a:pPr lvl="1"/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++ No need to transfer the entire cache block into the cache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     (A write simply validates and updates a </a:t>
            </a:r>
            <a:r>
              <a:rPr lang="en-US" altLang="en-US" sz="22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)	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++ More freedom in transferring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into the cache (a cache block does not need to be in the cache fully)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     (How many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do you transfer on a read?)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-- More complex design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-- May not exploit spatial locality fully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1427" name="Slide Number Placeholder 3">
            <a:extLst>
              <a:ext uri="{FF2B5EF4-FFF2-40B4-BE49-F238E27FC236}">
                <a16:creationId xmlns:a16="http://schemas.microsoft.com/office/drawing/2014/main" id="{9DAB72BF-7F4A-A347-9D0E-FC456D3131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93AAE3B-4B0E-9146-9794-51C838A004A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1428" name="Rectangle 4">
            <a:extLst>
              <a:ext uri="{FF2B5EF4-FFF2-40B4-BE49-F238E27FC236}">
                <a16:creationId xmlns:a16="http://schemas.microsoft.com/office/drawing/2014/main" id="{22CE7002-3E4A-934E-97FD-76D5464CF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29" name="Rectangle 5">
            <a:extLst>
              <a:ext uri="{FF2B5EF4-FFF2-40B4-BE49-F238E27FC236}">
                <a16:creationId xmlns:a16="http://schemas.microsoft.com/office/drawing/2014/main" id="{FC783008-AAD2-6049-AFE1-E6D0184F3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60198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1430" name="Rectangle 6">
            <a:extLst>
              <a:ext uri="{FF2B5EF4-FFF2-40B4-BE49-F238E27FC236}">
                <a16:creationId xmlns:a16="http://schemas.microsoft.com/office/drawing/2014/main" id="{2AF31E38-CE26-B544-9039-65402B9AA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1" name="Rectangle 7">
            <a:extLst>
              <a:ext uri="{FF2B5EF4-FFF2-40B4-BE49-F238E27FC236}">
                <a16:creationId xmlns:a16="http://schemas.microsoft.com/office/drawing/2014/main" id="{87005580-FDF5-C54F-8EC5-5B671431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2" name="Rectangle 8">
            <a:extLst>
              <a:ext uri="{FF2B5EF4-FFF2-40B4-BE49-F238E27FC236}">
                <a16:creationId xmlns:a16="http://schemas.microsoft.com/office/drawing/2014/main" id="{F2C1D18F-91E7-554B-BE49-A885B8CD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3" name="Rectangle 9">
            <a:extLst>
              <a:ext uri="{FF2B5EF4-FFF2-40B4-BE49-F238E27FC236}">
                <a16:creationId xmlns:a16="http://schemas.microsoft.com/office/drawing/2014/main" id="{6FF4C378-C078-BC47-9004-0E6C81B7C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4" name="Rectangle 10">
            <a:extLst>
              <a:ext uri="{FF2B5EF4-FFF2-40B4-BE49-F238E27FC236}">
                <a16:creationId xmlns:a16="http://schemas.microsoft.com/office/drawing/2014/main" id="{F4DCB465-7199-B443-86EB-8712A0474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1435" name="Rectangle 11">
            <a:extLst>
              <a:ext uri="{FF2B5EF4-FFF2-40B4-BE49-F238E27FC236}">
                <a16:creationId xmlns:a16="http://schemas.microsoft.com/office/drawing/2014/main" id="{202FF203-1DB8-5B43-8FF3-E3798FFA1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6" name="Oval 12">
            <a:extLst>
              <a:ext uri="{FF2B5EF4-FFF2-40B4-BE49-F238E27FC236}">
                <a16:creationId xmlns:a16="http://schemas.microsoft.com/office/drawing/2014/main" id="{E1B126E6-5444-F341-8E82-3D548B1C5D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7" name="Oval 13">
            <a:extLst>
              <a:ext uri="{FF2B5EF4-FFF2-40B4-BE49-F238E27FC236}">
                <a16:creationId xmlns:a16="http://schemas.microsoft.com/office/drawing/2014/main" id="{50122BF9-5D8F-6E48-8953-78F41096B7C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8" name="Oval 14">
            <a:extLst>
              <a:ext uri="{FF2B5EF4-FFF2-40B4-BE49-F238E27FC236}">
                <a16:creationId xmlns:a16="http://schemas.microsoft.com/office/drawing/2014/main" id="{C329FDDB-DDDF-824A-BEE8-5D0AA0DB8C6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9" name="Oval 15">
            <a:extLst>
              <a:ext uri="{FF2B5EF4-FFF2-40B4-BE49-F238E27FC236}">
                <a16:creationId xmlns:a16="http://schemas.microsoft.com/office/drawing/2014/main" id="{9ECFE404-BA8E-374C-A68F-41AB50727DB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0" name="TextBox 16">
            <a:extLst>
              <a:ext uri="{FF2B5EF4-FFF2-40B4-BE49-F238E27FC236}">
                <a16:creationId xmlns:a16="http://schemas.microsoft.com/office/drawing/2014/main" id="{5229F188-6DEF-BE40-8B93-7B7A58AA3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0" y="5486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1" name="Rectangle 9">
            <a:extLst>
              <a:ext uri="{FF2B5EF4-FFF2-40B4-BE49-F238E27FC236}">
                <a16:creationId xmlns:a16="http://schemas.microsoft.com/office/drawing/2014/main" id="{6A8B7A22-780B-BF45-AFD9-D5BC53F65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2" name="Rectangle 9">
            <a:extLst>
              <a:ext uri="{FF2B5EF4-FFF2-40B4-BE49-F238E27FC236}">
                <a16:creationId xmlns:a16="http://schemas.microsoft.com/office/drawing/2014/main" id="{0E07DAE4-B6A5-7D48-AAB2-A92BFC9AD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3" name="Rectangle 9">
            <a:extLst>
              <a:ext uri="{FF2B5EF4-FFF2-40B4-BE49-F238E27FC236}">
                <a16:creationId xmlns:a16="http://schemas.microsoft.com/office/drawing/2014/main" id="{58B575DC-AAC1-9646-80D1-44BB78387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8370</TotalTime>
  <Words>3081</Words>
  <Application>Microsoft Macintosh PowerPoint</Application>
  <PresentationFormat>On-screen Show (4:3)</PresentationFormat>
  <Paragraphs>812</Paragraphs>
  <Slides>62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80" baseType="lpstr">
      <vt:lpstr>ＭＳ Ｐゴシック</vt:lpstr>
      <vt:lpstr>ＭＳ Ｐゴシック</vt:lpstr>
      <vt:lpstr>Arial</vt:lpstr>
      <vt:lpstr>Calibri</vt:lpstr>
      <vt:lpstr>Consolas</vt:lpstr>
      <vt:lpstr>Garamond</vt:lpstr>
      <vt:lpstr>Tahoma</vt:lpstr>
      <vt:lpstr>Verdana</vt:lpstr>
      <vt:lpstr>Wingdings</vt:lpstr>
      <vt:lpstr>ZapfDingbats</vt:lpstr>
      <vt:lpstr>Edge</vt:lpstr>
      <vt:lpstr>4_Edge</vt:lpstr>
      <vt:lpstr>6_Edge</vt:lpstr>
      <vt:lpstr>7_Edge</vt:lpstr>
      <vt:lpstr>8_Edge</vt:lpstr>
      <vt:lpstr>67_Edge</vt:lpstr>
      <vt:lpstr>71_Edge</vt:lpstr>
      <vt:lpstr>VISIO</vt:lpstr>
      <vt:lpstr>Design of Digital Circuits Lecture 23a: More Caches</vt:lpstr>
      <vt:lpstr>Readings</vt:lpstr>
      <vt:lpstr>Recall: Cache Structure</vt:lpstr>
      <vt:lpstr>Recall: Set Associativity</vt:lpstr>
      <vt:lpstr>What’s In A Tag Store Entry?</vt:lpstr>
      <vt:lpstr>Handling Writes (I)</vt:lpstr>
      <vt:lpstr>Handling Writes (II)</vt:lpstr>
      <vt:lpstr>Handling Writes (III)</vt:lpstr>
      <vt:lpstr>Subblocked (Sectored) Caches</vt:lpstr>
      <vt:lpstr>Instruction vs. Data Caches</vt:lpstr>
      <vt:lpstr>Multi-level Caching in a Pipelined Design</vt:lpstr>
      <vt:lpstr>Cache Performance</vt:lpstr>
      <vt:lpstr>Cache Parameters vs. Miss/Hit Rate</vt:lpstr>
      <vt:lpstr>Cache Size</vt:lpstr>
      <vt:lpstr>Block Size</vt:lpstr>
      <vt:lpstr>Large Blocks: Critical-Word and Subblocking</vt:lpstr>
      <vt:lpstr>Associativity</vt:lpstr>
      <vt:lpstr>Classification of Cache Misses</vt:lpstr>
      <vt:lpstr>How to Reduce Each Miss Type</vt:lpstr>
      <vt:lpstr>How to Improve Cache Performance</vt:lpstr>
      <vt:lpstr>Improving Basic Cache Performance</vt:lpstr>
      <vt:lpstr>Software Approaches for Higher Hit Rate</vt:lpstr>
      <vt:lpstr>Restructuring Data Access Patterns (I)</vt:lpstr>
      <vt:lpstr>Restructuring Data Access Patterns (II)</vt:lpstr>
      <vt:lpstr>Restructuring Data Layout (I)</vt:lpstr>
      <vt:lpstr>Restructuring Data Layout (II)</vt:lpstr>
      <vt:lpstr>Multi-Core Issues in Caching</vt:lpstr>
      <vt:lpstr>Caches in a Multi-Core System</vt:lpstr>
      <vt:lpstr>Caches in Multi-Core Systems</vt:lpstr>
      <vt:lpstr>Private vs. Shared Caches</vt:lpstr>
      <vt:lpstr>Resource Sharing Concept and Advantages</vt:lpstr>
      <vt:lpstr>Resource Sharing Disadvantages</vt:lpstr>
      <vt:lpstr>Private vs. Shared Caches</vt:lpstr>
      <vt:lpstr>Shared Caches Between Cores</vt:lpstr>
      <vt:lpstr>Cache Coherence</vt:lpstr>
      <vt:lpstr>Cache Coherence </vt:lpstr>
      <vt:lpstr>The Cache Coherence Problem</vt:lpstr>
      <vt:lpstr>The Cache Coherence Problem</vt:lpstr>
      <vt:lpstr>The Cache Coherence Problem</vt:lpstr>
      <vt:lpstr>The Cache Coherence Problem</vt:lpstr>
      <vt:lpstr>Design of Digital Circuits Lecture 23a: More Caches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400</cp:revision>
  <cp:lastPrinted>2017-09-21T09:40:56Z</cp:lastPrinted>
  <dcterms:created xsi:type="dcterms:W3CDTF">2010-09-08T00:51:32Z</dcterms:created>
  <dcterms:modified xsi:type="dcterms:W3CDTF">2019-05-10T21:23:36Z</dcterms:modified>
</cp:coreProperties>
</file>